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5976" y="2336292"/>
            <a:ext cx="3467862" cy="122910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727" y="3006852"/>
            <a:ext cx="7611618" cy="12291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638" y="521919"/>
            <a:ext cx="6954723" cy="1092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644" y="1561630"/>
            <a:ext cx="8528710" cy="431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8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92.png"/><Relationship Id="rId9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92.png"/><Relationship Id="rId9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926904B-62BB-30D8-0423-43C188940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8332" y="649223"/>
            <a:ext cx="2343150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929" rIns="0" bIns="0" rtlCol="0">
            <a:spAutoFit/>
          </a:bodyPr>
          <a:lstStyle/>
          <a:p>
            <a:pPr marL="266890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vagina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5691" y="1876044"/>
            <a:ext cx="6590665" cy="3735070"/>
            <a:chOff x="1345691" y="1876044"/>
            <a:chExt cx="6590665" cy="37350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9927" y="1876044"/>
              <a:ext cx="5863589" cy="790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4" y="2260092"/>
              <a:ext cx="1578102" cy="7901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691" y="2729483"/>
              <a:ext cx="3297174" cy="790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2712" y="2729483"/>
              <a:ext cx="599693" cy="7901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2252" y="2729483"/>
              <a:ext cx="3633978" cy="790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0300" y="3113532"/>
              <a:ext cx="4370070" cy="790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7131" y="3582923"/>
              <a:ext cx="6407658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3171" y="3966972"/>
              <a:ext cx="1082802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8508" y="4436364"/>
              <a:ext cx="5726430" cy="7901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7500" y="4820411"/>
              <a:ext cx="3455670" cy="79019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54861" y="1978532"/>
            <a:ext cx="6033770" cy="3396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Cavità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virtuale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posta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subito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dietro</a:t>
            </a:r>
            <a:endParaRPr sz="2800">
              <a:latin typeface="Tahoma"/>
              <a:cs typeface="Tahoma"/>
            </a:endParaRPr>
          </a:p>
          <a:p>
            <a:pPr marL="635" algn="ctr">
              <a:lnSpc>
                <a:spcPts val="3190"/>
              </a:lnSpc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l’imene</a:t>
            </a:r>
            <a:endParaRPr sz="2800">
              <a:latin typeface="Tahoma"/>
              <a:cs typeface="Tahoma"/>
            </a:endParaRPr>
          </a:p>
          <a:p>
            <a:pPr marL="12700" marR="5080" algn="ctr">
              <a:lnSpc>
                <a:spcPts val="3030"/>
              </a:lnSpc>
              <a:spcBef>
                <a:spcPts val="710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Condotto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muscolo-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membranoso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che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si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estende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vulva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utero</a:t>
            </a:r>
            <a:endParaRPr sz="2800">
              <a:latin typeface="Tahoma"/>
              <a:cs typeface="Tahoma"/>
            </a:endParaRPr>
          </a:p>
          <a:p>
            <a:pPr marL="103505" marR="97790" algn="ctr">
              <a:lnSpc>
                <a:spcPts val="3020"/>
              </a:lnSpc>
              <a:spcBef>
                <a:spcPts val="67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Dà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passaggio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flusso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mestruale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al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feto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190"/>
              </a:lnSpc>
              <a:spcBef>
                <a:spcPts val="2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Funzione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più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importante: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organo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ts val="3190"/>
              </a:lnSpc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dell’accoppiamento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8332" y="554736"/>
            <a:ext cx="2343150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66890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vagina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9663" y="1911095"/>
            <a:ext cx="8559800" cy="4033520"/>
            <a:chOff x="359663" y="1911095"/>
            <a:chExt cx="8559800" cy="4033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291" y="1911095"/>
              <a:ext cx="3734561" cy="790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04" y="2423159"/>
              <a:ext cx="8076438" cy="7901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152" y="2849879"/>
              <a:ext cx="7197090" cy="7901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0" y="3361943"/>
              <a:ext cx="7817358" cy="7901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2455" y="3788663"/>
              <a:ext cx="6901433" cy="7901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42360" y="4215383"/>
              <a:ext cx="2228850" cy="790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663" y="4727447"/>
              <a:ext cx="8559546" cy="7901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7091" y="5154167"/>
              <a:ext cx="7277861" cy="79019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3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dirty="0"/>
              <a:t>E’</a:t>
            </a:r>
            <a:r>
              <a:rPr sz="2800" spc="-55" dirty="0"/>
              <a:t> </a:t>
            </a:r>
            <a:r>
              <a:rPr sz="2800" dirty="0"/>
              <a:t>una</a:t>
            </a:r>
            <a:r>
              <a:rPr sz="2800" spc="-45" dirty="0"/>
              <a:t> </a:t>
            </a:r>
            <a:r>
              <a:rPr sz="2800" dirty="0"/>
              <a:t>cavità</a:t>
            </a:r>
            <a:r>
              <a:rPr sz="2800" spc="-30" dirty="0"/>
              <a:t> </a:t>
            </a:r>
            <a:r>
              <a:rPr sz="2800" spc="-10" dirty="0"/>
              <a:t>virtuale</a:t>
            </a:r>
            <a:endParaRPr sz="2800"/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dirty="0"/>
              <a:t>L’inserimento</a:t>
            </a:r>
            <a:r>
              <a:rPr sz="2800" spc="-80" dirty="0"/>
              <a:t> </a:t>
            </a:r>
            <a:r>
              <a:rPr sz="2800" dirty="0"/>
              <a:t>del</a:t>
            </a:r>
            <a:r>
              <a:rPr sz="2800" spc="-95" dirty="0"/>
              <a:t> </a:t>
            </a:r>
            <a:r>
              <a:rPr sz="2800" dirty="0"/>
              <a:t>collo</a:t>
            </a:r>
            <a:r>
              <a:rPr sz="2800" spc="-95" dirty="0"/>
              <a:t> </a:t>
            </a:r>
            <a:r>
              <a:rPr sz="2800" dirty="0"/>
              <a:t>dell’utero</a:t>
            </a:r>
            <a:r>
              <a:rPr sz="2800" spc="-85" dirty="0"/>
              <a:t> </a:t>
            </a:r>
            <a:r>
              <a:rPr sz="2800" dirty="0"/>
              <a:t>sulla</a:t>
            </a:r>
            <a:r>
              <a:rPr sz="2800" spc="-85" dirty="0"/>
              <a:t> </a:t>
            </a:r>
            <a:r>
              <a:rPr sz="2800" dirty="0"/>
              <a:t>vagina</a:t>
            </a:r>
            <a:r>
              <a:rPr sz="2800" spc="-80" dirty="0"/>
              <a:t> </a:t>
            </a:r>
            <a:r>
              <a:rPr sz="2800" spc="-25" dirty="0"/>
              <a:t>dà</a:t>
            </a:r>
            <a:endParaRPr sz="2800"/>
          </a:p>
          <a:p>
            <a:pPr marL="340360" algn="ctr">
              <a:lnSpc>
                <a:spcPct val="100000"/>
              </a:lnSpc>
            </a:pPr>
            <a:r>
              <a:rPr sz="2800" dirty="0"/>
              <a:t>luogo</a:t>
            </a:r>
            <a:r>
              <a:rPr sz="2800" spc="-60" dirty="0"/>
              <a:t> </a:t>
            </a:r>
            <a:r>
              <a:rPr sz="2800" dirty="0"/>
              <a:t>alla</a:t>
            </a:r>
            <a:r>
              <a:rPr sz="2800" spc="-60" dirty="0"/>
              <a:t> </a:t>
            </a:r>
            <a:r>
              <a:rPr sz="2800" dirty="0"/>
              <a:t>formazione</a:t>
            </a:r>
            <a:r>
              <a:rPr sz="2800" spc="-50" dirty="0"/>
              <a:t> </a:t>
            </a:r>
            <a:r>
              <a:rPr sz="2800" dirty="0"/>
              <a:t>dei</a:t>
            </a:r>
            <a:r>
              <a:rPr sz="2800" spc="-70" dirty="0"/>
              <a:t> </a:t>
            </a:r>
            <a:r>
              <a:rPr sz="2800" dirty="0"/>
              <a:t>4</a:t>
            </a:r>
            <a:r>
              <a:rPr sz="2800" spc="-65" dirty="0"/>
              <a:t> </a:t>
            </a:r>
            <a:r>
              <a:rPr sz="2800" dirty="0"/>
              <a:t>fornici</a:t>
            </a:r>
            <a:r>
              <a:rPr sz="2800" spc="-65" dirty="0"/>
              <a:t> </a:t>
            </a:r>
            <a:r>
              <a:rPr sz="2800" spc="-10" dirty="0"/>
              <a:t>vaginali</a:t>
            </a:r>
            <a:endParaRPr sz="2800"/>
          </a:p>
          <a:p>
            <a:pPr marL="1275715" marR="374015" indent="-631190">
              <a:lnSpc>
                <a:spcPct val="100000"/>
              </a:lnSpc>
              <a:spcBef>
                <a:spcPts val="670"/>
              </a:spcBef>
            </a:pPr>
            <a:r>
              <a:rPr sz="2800" dirty="0"/>
              <a:t>Le</a:t>
            </a:r>
            <a:r>
              <a:rPr sz="2800" spc="-65" dirty="0"/>
              <a:t> </a:t>
            </a:r>
            <a:r>
              <a:rPr sz="2800" dirty="0"/>
              <a:t>sue</a:t>
            </a:r>
            <a:r>
              <a:rPr sz="2800" spc="-50" dirty="0"/>
              <a:t> </a:t>
            </a:r>
            <a:r>
              <a:rPr sz="2800" dirty="0"/>
              <a:t>pareti</a:t>
            </a:r>
            <a:r>
              <a:rPr sz="2800" spc="-50" dirty="0"/>
              <a:t> </a:t>
            </a:r>
            <a:r>
              <a:rPr sz="2800" dirty="0"/>
              <a:t>non</a:t>
            </a:r>
            <a:r>
              <a:rPr sz="2800" spc="-45" dirty="0"/>
              <a:t> </a:t>
            </a:r>
            <a:r>
              <a:rPr sz="2800" dirty="0"/>
              <a:t>sono</a:t>
            </a:r>
            <a:r>
              <a:rPr sz="2800" spc="-55" dirty="0"/>
              <a:t> </a:t>
            </a:r>
            <a:r>
              <a:rPr sz="2800" dirty="0"/>
              <a:t>lisce</a:t>
            </a:r>
            <a:r>
              <a:rPr sz="2800" spc="-65" dirty="0"/>
              <a:t> </a:t>
            </a:r>
            <a:r>
              <a:rPr sz="2800" dirty="0"/>
              <a:t>ma</a:t>
            </a:r>
            <a:r>
              <a:rPr sz="2800" spc="-60" dirty="0"/>
              <a:t> </a:t>
            </a:r>
            <a:r>
              <a:rPr sz="2800" dirty="0"/>
              <a:t>formano</a:t>
            </a:r>
            <a:r>
              <a:rPr sz="2800" spc="-30" dirty="0"/>
              <a:t> </a:t>
            </a:r>
            <a:r>
              <a:rPr sz="2800" spc="-20" dirty="0"/>
              <a:t>delle </a:t>
            </a:r>
            <a:r>
              <a:rPr sz="2800" dirty="0"/>
              <a:t>pliche</a:t>
            </a:r>
            <a:r>
              <a:rPr sz="2800" spc="-80" dirty="0"/>
              <a:t> </a:t>
            </a:r>
            <a:r>
              <a:rPr sz="2800" dirty="0"/>
              <a:t>dette</a:t>
            </a:r>
            <a:r>
              <a:rPr sz="2800" spc="-75" dirty="0"/>
              <a:t> </a:t>
            </a:r>
            <a:r>
              <a:rPr sz="2800" dirty="0"/>
              <a:t>rughe</a:t>
            </a:r>
            <a:r>
              <a:rPr sz="2800" spc="-55" dirty="0"/>
              <a:t> </a:t>
            </a:r>
            <a:r>
              <a:rPr sz="2800" dirty="0"/>
              <a:t>che</a:t>
            </a:r>
            <a:r>
              <a:rPr sz="2800" spc="-80" dirty="0"/>
              <a:t> </a:t>
            </a:r>
            <a:r>
              <a:rPr sz="2800" dirty="0"/>
              <a:t>ne</a:t>
            </a:r>
            <a:r>
              <a:rPr sz="2800" spc="-75" dirty="0"/>
              <a:t> </a:t>
            </a:r>
            <a:r>
              <a:rPr sz="2800" dirty="0"/>
              <a:t>permettono</a:t>
            </a:r>
            <a:r>
              <a:rPr sz="2800" spc="-60" dirty="0"/>
              <a:t> </a:t>
            </a:r>
            <a:r>
              <a:rPr sz="2800" spc="-25" dirty="0"/>
              <a:t>la</a:t>
            </a:r>
            <a:endParaRPr sz="2800"/>
          </a:p>
          <a:p>
            <a:pPr marL="3556000">
              <a:lnSpc>
                <a:spcPct val="100000"/>
              </a:lnSpc>
              <a:spcBef>
                <a:spcPts val="5"/>
              </a:spcBef>
            </a:pPr>
            <a:r>
              <a:rPr sz="2800" spc="-10" dirty="0"/>
              <a:t>distensione</a:t>
            </a:r>
            <a:endParaRPr sz="2800"/>
          </a:p>
          <a:p>
            <a:pPr marL="1030605" marR="5080" indent="-758190">
              <a:lnSpc>
                <a:spcPct val="100000"/>
              </a:lnSpc>
              <a:spcBef>
                <a:spcPts val="670"/>
              </a:spcBef>
            </a:pPr>
            <a:r>
              <a:rPr sz="2800" dirty="0"/>
              <a:t>Ha</a:t>
            </a:r>
            <a:r>
              <a:rPr sz="2800" spc="-70" dirty="0"/>
              <a:t> </a:t>
            </a:r>
            <a:r>
              <a:rPr sz="2800" dirty="0"/>
              <a:t>un</a:t>
            </a:r>
            <a:r>
              <a:rPr sz="2800" spc="-60" dirty="0"/>
              <a:t> </a:t>
            </a:r>
            <a:r>
              <a:rPr sz="2800" dirty="0"/>
              <a:t>ph</a:t>
            </a:r>
            <a:r>
              <a:rPr sz="2800" spc="-55" dirty="0"/>
              <a:t> </a:t>
            </a:r>
            <a:r>
              <a:rPr sz="2800" dirty="0"/>
              <a:t>acido</a:t>
            </a:r>
            <a:r>
              <a:rPr sz="2800" spc="-65" dirty="0"/>
              <a:t> </a:t>
            </a:r>
            <a:r>
              <a:rPr sz="2800" dirty="0"/>
              <a:t>a</a:t>
            </a:r>
            <a:r>
              <a:rPr sz="2800" spc="-55" dirty="0"/>
              <a:t> </a:t>
            </a:r>
            <a:r>
              <a:rPr sz="2800" dirty="0"/>
              <a:t>causa</a:t>
            </a:r>
            <a:r>
              <a:rPr sz="2800" spc="-45" dirty="0"/>
              <a:t> </a:t>
            </a:r>
            <a:r>
              <a:rPr sz="2800" dirty="0"/>
              <a:t>della</a:t>
            </a:r>
            <a:r>
              <a:rPr sz="2800" spc="-60" dirty="0"/>
              <a:t> </a:t>
            </a:r>
            <a:r>
              <a:rPr sz="2800" dirty="0"/>
              <a:t>presenza</a:t>
            </a:r>
            <a:r>
              <a:rPr sz="2800" spc="-55" dirty="0"/>
              <a:t> </a:t>
            </a:r>
            <a:r>
              <a:rPr sz="2800" dirty="0"/>
              <a:t>fisiologica</a:t>
            </a:r>
            <a:r>
              <a:rPr sz="2800" spc="-45" dirty="0"/>
              <a:t> </a:t>
            </a:r>
            <a:r>
              <a:rPr sz="2800" spc="-50" dirty="0"/>
              <a:t>e </a:t>
            </a:r>
            <a:r>
              <a:rPr sz="2800" dirty="0"/>
              <a:t>benefica</a:t>
            </a:r>
            <a:r>
              <a:rPr sz="2800" spc="-60" dirty="0"/>
              <a:t> </a:t>
            </a:r>
            <a:r>
              <a:rPr sz="2800" dirty="0"/>
              <a:t>di</a:t>
            </a:r>
            <a:r>
              <a:rPr sz="2800" spc="-50" dirty="0"/>
              <a:t> </a:t>
            </a:r>
            <a:r>
              <a:rPr sz="2800" dirty="0"/>
              <a:t>un</a:t>
            </a:r>
            <a:r>
              <a:rPr sz="2800" spc="-55" dirty="0"/>
              <a:t> </a:t>
            </a:r>
            <a:r>
              <a:rPr sz="2800" dirty="0"/>
              <a:t>germe:</a:t>
            </a:r>
            <a:r>
              <a:rPr sz="2800" spc="-55" dirty="0"/>
              <a:t> </a:t>
            </a:r>
            <a:r>
              <a:rPr sz="2800" dirty="0"/>
              <a:t>il</a:t>
            </a:r>
            <a:r>
              <a:rPr sz="2800" spc="-50" dirty="0"/>
              <a:t> </a:t>
            </a:r>
            <a:r>
              <a:rPr sz="2800" dirty="0"/>
              <a:t>bacillo</a:t>
            </a:r>
            <a:r>
              <a:rPr sz="2800" spc="-55" dirty="0"/>
              <a:t> </a:t>
            </a:r>
            <a:r>
              <a:rPr sz="2800" dirty="0"/>
              <a:t>di</a:t>
            </a:r>
            <a:r>
              <a:rPr sz="2800" spc="-50" dirty="0"/>
              <a:t> </a:t>
            </a:r>
            <a:r>
              <a:rPr sz="2800" spc="-10" dirty="0"/>
              <a:t>Doderlain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554736"/>
            <a:ext cx="20246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9821" y="716026"/>
            <a:ext cx="1323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utero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93776" y="1543811"/>
            <a:ext cx="8408670" cy="4606290"/>
            <a:chOff x="493776" y="1543811"/>
            <a:chExt cx="8408670" cy="4606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6859" y="1543811"/>
              <a:ext cx="6078473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344" y="2129027"/>
              <a:ext cx="747903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776" y="2714244"/>
              <a:ext cx="8312658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600" y="3201923"/>
              <a:ext cx="5153406" cy="899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0843" y="3201923"/>
              <a:ext cx="681990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8672" y="3201923"/>
              <a:ext cx="756666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1176" y="3201923"/>
              <a:ext cx="681990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5496" y="3201923"/>
              <a:ext cx="1636013" cy="899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188" y="3689604"/>
              <a:ext cx="2797302" cy="899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5327" y="3689604"/>
              <a:ext cx="681989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3155" y="3689604"/>
              <a:ext cx="4150614" cy="899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9608" y="3689604"/>
              <a:ext cx="681990" cy="8999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17435" y="3689604"/>
              <a:ext cx="1985010" cy="8999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4708" y="4177283"/>
              <a:ext cx="4716018" cy="89992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6564" y="4177283"/>
              <a:ext cx="681989" cy="8999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4391" y="4177283"/>
              <a:ext cx="1477517" cy="8999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9536" y="4762500"/>
              <a:ext cx="7581138" cy="8999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4504" y="5250179"/>
              <a:ext cx="7547609" cy="899921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95250" marR="88265" algn="ctr">
              <a:lnSpc>
                <a:spcPct val="100000"/>
              </a:lnSpc>
              <a:spcBef>
                <a:spcPts val="869"/>
              </a:spcBef>
            </a:pPr>
            <a:r>
              <a:rPr dirty="0"/>
              <a:t>Organo</a:t>
            </a:r>
            <a:r>
              <a:rPr spc="-35" dirty="0"/>
              <a:t> </a:t>
            </a:r>
            <a:r>
              <a:rPr dirty="0"/>
              <a:t>cavo,</a:t>
            </a:r>
            <a:r>
              <a:rPr spc="-25" dirty="0"/>
              <a:t> </a:t>
            </a:r>
            <a:r>
              <a:rPr dirty="0"/>
              <a:t>impari, </a:t>
            </a:r>
            <a:r>
              <a:rPr spc="-10" dirty="0"/>
              <a:t>mediano.</a:t>
            </a:r>
          </a:p>
          <a:p>
            <a:pPr marL="95250" marR="87630" algn="ctr">
              <a:lnSpc>
                <a:spcPct val="100000"/>
              </a:lnSpc>
              <a:spcBef>
                <a:spcPts val="770"/>
              </a:spcBef>
            </a:pPr>
            <a:r>
              <a:rPr dirty="0"/>
              <a:t>E’</a:t>
            </a:r>
            <a:r>
              <a:rPr spc="-5" dirty="0"/>
              <a:t> </a:t>
            </a:r>
            <a:r>
              <a:rPr dirty="0"/>
              <a:t>l’organo</a:t>
            </a:r>
            <a:r>
              <a:rPr spc="-5" dirty="0"/>
              <a:t> </a:t>
            </a:r>
            <a:r>
              <a:rPr dirty="0"/>
              <a:t>della</a:t>
            </a:r>
            <a:r>
              <a:rPr spc="-5" dirty="0"/>
              <a:t> </a:t>
            </a:r>
            <a:r>
              <a:rPr dirty="0"/>
              <a:t>gestazione</a:t>
            </a:r>
            <a:r>
              <a:rPr spc="-20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del</a:t>
            </a:r>
            <a:r>
              <a:rPr spc="-5" dirty="0"/>
              <a:t> </a:t>
            </a:r>
            <a:r>
              <a:rPr spc="-10" dirty="0"/>
              <a:t>parto</a:t>
            </a:r>
          </a:p>
          <a:p>
            <a:pPr marL="1315720" marR="99060" indent="-878205">
              <a:lnSpc>
                <a:spcPct val="100000"/>
              </a:lnSpc>
              <a:spcBef>
                <a:spcPts val="770"/>
              </a:spcBef>
            </a:pPr>
            <a:r>
              <a:rPr dirty="0"/>
              <a:t>Ha</a:t>
            </a:r>
            <a:r>
              <a:rPr spc="-3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forma</a:t>
            </a:r>
            <a:r>
              <a:rPr spc="-15" dirty="0"/>
              <a:t> </a:t>
            </a:r>
            <a:r>
              <a:rPr dirty="0"/>
              <a:t>di</a:t>
            </a:r>
            <a:r>
              <a:rPr spc="-5" dirty="0"/>
              <a:t> </a:t>
            </a:r>
            <a:r>
              <a:rPr dirty="0"/>
              <a:t>una</a:t>
            </a:r>
            <a:r>
              <a:rPr spc="-5" dirty="0"/>
              <a:t> </a:t>
            </a:r>
            <a:r>
              <a:rPr dirty="0"/>
              <a:t>pera</a:t>
            </a:r>
            <a:r>
              <a:rPr spc="-25" dirty="0"/>
              <a:t> </a:t>
            </a:r>
            <a:r>
              <a:rPr dirty="0"/>
              <a:t>rovesciata,</a:t>
            </a:r>
            <a:r>
              <a:rPr spc="-15" dirty="0"/>
              <a:t> </a:t>
            </a:r>
            <a:r>
              <a:rPr spc="-10" dirty="0"/>
              <a:t>misura </a:t>
            </a:r>
            <a:r>
              <a:rPr dirty="0"/>
              <a:t>nella</a:t>
            </a:r>
            <a:r>
              <a:rPr spc="-5" dirty="0"/>
              <a:t> </a:t>
            </a:r>
            <a:r>
              <a:rPr dirty="0"/>
              <a:t>donna</a:t>
            </a:r>
            <a:r>
              <a:rPr spc="-15" dirty="0"/>
              <a:t> </a:t>
            </a:r>
            <a:r>
              <a:rPr dirty="0"/>
              <a:t>adulta</a:t>
            </a:r>
            <a:r>
              <a:rPr spc="-15" dirty="0"/>
              <a:t> </a:t>
            </a:r>
            <a:r>
              <a:rPr dirty="0"/>
              <a:t>circa</a:t>
            </a:r>
            <a:r>
              <a:rPr spc="-15" dirty="0"/>
              <a:t> </a:t>
            </a:r>
            <a:r>
              <a:rPr dirty="0"/>
              <a:t>6-8-</a:t>
            </a:r>
            <a:r>
              <a:rPr spc="-10" dirty="0"/>
              <a:t> </a:t>
            </a:r>
            <a:r>
              <a:rPr dirty="0"/>
              <a:t>cm</a:t>
            </a:r>
            <a:r>
              <a:rPr spc="-10" dirty="0"/>
              <a:t> </a:t>
            </a:r>
            <a:r>
              <a:rPr spc="-25" dirty="0"/>
              <a:t>di</a:t>
            </a:r>
          </a:p>
          <a:p>
            <a:pPr marL="1798955" marR="5080" indent="-1112520">
              <a:lnSpc>
                <a:spcPct val="100000"/>
              </a:lnSpc>
            </a:pPr>
            <a:r>
              <a:rPr dirty="0"/>
              <a:t>lunghezza,</a:t>
            </a:r>
            <a:r>
              <a:rPr spc="-5" dirty="0"/>
              <a:t> </a:t>
            </a:r>
            <a:r>
              <a:rPr dirty="0"/>
              <a:t>3-5</a:t>
            </a:r>
            <a:r>
              <a:rPr spc="-15" dirty="0"/>
              <a:t> </a:t>
            </a:r>
            <a:r>
              <a:rPr dirty="0"/>
              <a:t>cm di larghezza,</a:t>
            </a:r>
            <a:r>
              <a:rPr spc="-20" dirty="0"/>
              <a:t> </a:t>
            </a:r>
            <a:r>
              <a:rPr dirty="0"/>
              <a:t>2-3 cm</a:t>
            </a:r>
            <a:r>
              <a:rPr spc="-15" dirty="0"/>
              <a:t> </a:t>
            </a:r>
            <a:r>
              <a:rPr spc="-25" dirty="0"/>
              <a:t>di </a:t>
            </a:r>
            <a:r>
              <a:rPr dirty="0"/>
              <a:t>spessore,</a:t>
            </a:r>
            <a:r>
              <a:rPr spc="-30" dirty="0"/>
              <a:t> </a:t>
            </a:r>
            <a:r>
              <a:rPr dirty="0"/>
              <a:t>peso</a:t>
            </a:r>
            <a:r>
              <a:rPr spc="-30" dirty="0"/>
              <a:t> </a:t>
            </a:r>
            <a:r>
              <a:rPr dirty="0"/>
              <a:t>circa</a:t>
            </a:r>
            <a:r>
              <a:rPr spc="-25" dirty="0"/>
              <a:t> </a:t>
            </a:r>
            <a:r>
              <a:rPr dirty="0"/>
              <a:t>30-60</a:t>
            </a:r>
            <a:r>
              <a:rPr spc="-15" dirty="0"/>
              <a:t> </a:t>
            </a:r>
            <a:r>
              <a:rPr spc="-25" dirty="0"/>
              <a:t>gr</a:t>
            </a:r>
          </a:p>
          <a:p>
            <a:pPr marL="928369" marR="248920" indent="-125095">
              <a:lnSpc>
                <a:spcPct val="100000"/>
              </a:lnSpc>
              <a:spcBef>
                <a:spcPts val="770"/>
              </a:spcBef>
            </a:pPr>
            <a:r>
              <a:rPr dirty="0"/>
              <a:t>posto</a:t>
            </a:r>
            <a:r>
              <a:rPr spc="-15" dirty="0"/>
              <a:t> </a:t>
            </a:r>
            <a:r>
              <a:rPr dirty="0"/>
              <a:t>nello</a:t>
            </a:r>
            <a:r>
              <a:rPr spc="-10" dirty="0"/>
              <a:t> </a:t>
            </a:r>
            <a:r>
              <a:rPr dirty="0"/>
              <a:t>scavo</a:t>
            </a:r>
            <a:r>
              <a:rPr spc="-10" dirty="0"/>
              <a:t> </a:t>
            </a:r>
            <a:r>
              <a:rPr dirty="0"/>
              <a:t>pelvico</a:t>
            </a:r>
            <a:r>
              <a:rPr spc="-10" dirty="0"/>
              <a:t> </a:t>
            </a:r>
            <a:r>
              <a:rPr dirty="0"/>
              <a:t>tra</a:t>
            </a:r>
            <a:r>
              <a:rPr spc="-10" dirty="0"/>
              <a:t> </a:t>
            </a:r>
            <a:r>
              <a:rPr dirty="0"/>
              <a:t>la</a:t>
            </a:r>
            <a:r>
              <a:rPr spc="-10" dirty="0"/>
              <a:t> vescica </a:t>
            </a:r>
            <a:r>
              <a:rPr dirty="0"/>
              <a:t>anteriormente</a:t>
            </a:r>
            <a:r>
              <a:rPr spc="-2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il</a:t>
            </a:r>
            <a:r>
              <a:rPr spc="-15" dirty="0"/>
              <a:t> </a:t>
            </a:r>
            <a:r>
              <a:rPr dirty="0"/>
              <a:t>retto</a:t>
            </a:r>
            <a:r>
              <a:rPr spc="-10" dirty="0"/>
              <a:t> posteriormente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571500"/>
            <a:ext cx="7642859" cy="5430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554736"/>
            <a:ext cx="20246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8276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utero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5656" y="1895855"/>
            <a:ext cx="8497570" cy="3728720"/>
            <a:chOff x="295656" y="1895855"/>
            <a:chExt cx="8497570" cy="3728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895855"/>
              <a:ext cx="1840230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2695955"/>
              <a:ext cx="535698" cy="558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2481072"/>
              <a:ext cx="3198114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3281172"/>
              <a:ext cx="535698" cy="5585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6" y="3066288"/>
              <a:ext cx="1634489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3866388"/>
              <a:ext cx="535698" cy="558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6" y="3651504"/>
              <a:ext cx="8154161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656" y="4236720"/>
              <a:ext cx="7599426" cy="899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556" y="4724400"/>
              <a:ext cx="6965442" cy="8999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5940" y="1915258"/>
            <a:ext cx="7988300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parti: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collo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cervice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istmo</a:t>
            </a:r>
            <a:endParaRPr sz="3200">
              <a:latin typeface="Tahoma"/>
              <a:cs typeface="Tahoma"/>
            </a:endParaRPr>
          </a:p>
          <a:p>
            <a:pPr marL="12700" marR="5080" indent="342900">
              <a:lnSpc>
                <a:spcPts val="4610"/>
              </a:lnSpc>
              <a:spcBef>
                <a:spcPts val="28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corpo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(perimetrio,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miometrio,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endometrio)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Mezzi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fissità: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legamenti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rotondi,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larghi,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560"/>
              </a:lnSpc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cardinali,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uterosacrali,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pubovescicali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571500"/>
            <a:ext cx="8001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702563"/>
            <a:ext cx="7786116" cy="54513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8588" y="554736"/>
            <a:ext cx="4341114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1669414">
              <a:lnSpc>
                <a:spcPct val="100000"/>
              </a:lnSpc>
              <a:spcBef>
                <a:spcPts val="105"/>
              </a:spcBef>
            </a:pPr>
            <a:r>
              <a:rPr dirty="0"/>
              <a:t>Annessi</a:t>
            </a:r>
            <a:r>
              <a:rPr spc="-45" dirty="0"/>
              <a:t> </a:t>
            </a:r>
            <a:r>
              <a:rPr spc="-10" dirty="0"/>
              <a:t>uterini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3191" y="1895855"/>
            <a:ext cx="1791970" cy="1485265"/>
            <a:chOff x="393191" y="1895855"/>
            <a:chExt cx="1791970" cy="14852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2110739"/>
              <a:ext cx="535698" cy="5585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" y="1895855"/>
              <a:ext cx="1439418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1" y="2695955"/>
              <a:ext cx="535698" cy="5585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" y="2481072"/>
              <a:ext cx="1546097" cy="8999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1915258"/>
            <a:ext cx="1381125" cy="11957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Tube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Ovaie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54736"/>
            <a:ext cx="7654290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Apparato</a:t>
            </a:r>
            <a:r>
              <a:rPr spc="-25" dirty="0"/>
              <a:t> </a:t>
            </a:r>
            <a:r>
              <a:rPr dirty="0"/>
              <a:t>genitale</a:t>
            </a:r>
            <a:r>
              <a:rPr spc="-30" dirty="0"/>
              <a:t> </a:t>
            </a:r>
            <a:r>
              <a:rPr spc="-10" dirty="0"/>
              <a:t>femminile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1480" y="1911095"/>
            <a:ext cx="3949700" cy="4289425"/>
            <a:chOff x="411480" y="1911095"/>
            <a:chExt cx="3949700" cy="4289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6" y="1911095"/>
              <a:ext cx="3630929" cy="7901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316" y="2337815"/>
              <a:ext cx="1788413" cy="7901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3037319"/>
              <a:ext cx="474713" cy="494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6" y="2849879"/>
              <a:ext cx="3067050" cy="7901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3549383"/>
              <a:ext cx="474713" cy="4945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036" y="3361943"/>
              <a:ext cx="2544318" cy="790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4061447"/>
              <a:ext cx="474713" cy="4945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036" y="3874007"/>
              <a:ext cx="2622041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4573511"/>
              <a:ext cx="474713" cy="4945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036" y="4386072"/>
              <a:ext cx="1701545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5085575"/>
              <a:ext cx="474713" cy="494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036" y="4898135"/>
              <a:ext cx="1856994" cy="790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" y="5597651"/>
              <a:ext cx="474713" cy="4945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036" y="5410199"/>
              <a:ext cx="1494282" cy="79019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5940" y="2013330"/>
            <a:ext cx="347472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86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GENITALI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ESTERNI</a:t>
            </a:r>
            <a:endParaRPr sz="2800">
              <a:latin typeface="Tahoma"/>
              <a:cs typeface="Tahoma"/>
            </a:endParaRPr>
          </a:p>
          <a:p>
            <a:pPr marL="750570" algn="ct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(VULVA)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monte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Venere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grandi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labbra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piccole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labbra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clitoride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vestibolo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vagina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00955" y="1911095"/>
            <a:ext cx="3821429" cy="1814830"/>
            <a:chOff x="4600955" y="1911095"/>
            <a:chExt cx="3821429" cy="181483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3187" y="1911095"/>
              <a:ext cx="3489198" cy="7901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0955" y="2610599"/>
              <a:ext cx="474713" cy="4945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511" y="2423159"/>
              <a:ext cx="1331214" cy="7901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0955" y="3122663"/>
              <a:ext cx="474713" cy="4945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8511" y="2935223"/>
              <a:ext cx="2768345" cy="79019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726051" y="1927377"/>
            <a:ext cx="3460750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GENITALI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INTERNI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Utero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Annessi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uterini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364" y="554736"/>
            <a:ext cx="182956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9248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tube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1480" y="1868423"/>
            <a:ext cx="8469630" cy="4204335"/>
            <a:chOff x="411480" y="1868423"/>
            <a:chExt cx="8469630" cy="4204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2055863"/>
              <a:ext cx="474713" cy="4945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6" y="1868423"/>
              <a:ext cx="8158733" cy="7901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6" y="2252471"/>
              <a:ext cx="6252210" cy="790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2909303"/>
              <a:ext cx="474713" cy="494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036" y="2721863"/>
              <a:ext cx="7847838" cy="7901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3378695"/>
              <a:ext cx="474713" cy="4945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036" y="3191255"/>
              <a:ext cx="8212074" cy="7901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036" y="3575303"/>
              <a:ext cx="2618993" cy="7901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4232135"/>
              <a:ext cx="474713" cy="4945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036" y="4044695"/>
              <a:ext cx="6970014" cy="790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" y="4701527"/>
              <a:ext cx="474713" cy="494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036" y="4514088"/>
              <a:ext cx="6867906" cy="790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9036" y="4898135"/>
              <a:ext cx="6096762" cy="7901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95644" y="4898135"/>
              <a:ext cx="599694" cy="7901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5183" y="4898135"/>
              <a:ext cx="1814321" cy="7901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036" y="5282183"/>
              <a:ext cx="3769614" cy="79019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35940" y="1970658"/>
            <a:ext cx="7995920" cy="3866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9690" indent="-343535">
              <a:lnSpc>
                <a:spcPts val="3020"/>
              </a:lnSpc>
              <a:spcBef>
                <a:spcPts val="48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Due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condotti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che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dall’angolo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superiore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dell’utero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vanno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all’estremità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laterale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dell’ovaia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Raccolgono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uovo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convogliano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verso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l’utero</a:t>
            </a:r>
            <a:endParaRPr sz="2800">
              <a:latin typeface="Tahoma"/>
              <a:cs typeface="Tahoma"/>
            </a:endParaRPr>
          </a:p>
          <a:p>
            <a:pPr marL="355600" marR="5080" indent="-343535">
              <a:lnSpc>
                <a:spcPts val="3020"/>
              </a:lnSpc>
              <a:spcBef>
                <a:spcPts val="720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Qui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avviene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fecondazione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(incontro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tra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uovo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spermatozoo)</a:t>
            </a:r>
            <a:endParaRPr sz="28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Lunghe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circa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cm,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spessore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circa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mm</a:t>
            </a:r>
            <a:endParaRPr sz="2800">
              <a:latin typeface="Tahoma"/>
              <a:cs typeface="Tahoma"/>
            </a:endParaRPr>
          </a:p>
          <a:p>
            <a:pPr marL="355600" marR="643890" indent="-343535">
              <a:lnSpc>
                <a:spcPts val="3020"/>
              </a:lnSpc>
              <a:spcBef>
                <a:spcPts val="725"/>
              </a:spcBef>
              <a:buClr>
                <a:srgbClr val="B97B3D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  <a:tab pos="296037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Mezzi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fissità: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	legamento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largo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nel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cui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spessore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giacciono,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legamento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tubo-ovarico,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continuità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l’utero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8269" y="6016560"/>
            <a:ext cx="2420620" cy="846455"/>
            <a:chOff x="6728269" y="6016560"/>
            <a:chExt cx="2420620" cy="846455"/>
          </a:xfrm>
        </p:grpSpPr>
        <p:sp>
          <p:nvSpPr>
            <p:cNvPr id="4" name="object 4"/>
            <p:cNvSpPr/>
            <p:nvPr/>
          </p:nvSpPr>
          <p:spPr>
            <a:xfrm>
              <a:off x="6733031" y="6021323"/>
              <a:ext cx="2411095" cy="836930"/>
            </a:xfrm>
            <a:custGeom>
              <a:avLst/>
              <a:gdLst/>
              <a:ahLst/>
              <a:cxnLst/>
              <a:rect l="l" t="t" r="r" b="b"/>
              <a:pathLst>
                <a:path w="2411095" h="836929">
                  <a:moveTo>
                    <a:pt x="2410968" y="0"/>
                  </a:moveTo>
                  <a:lnTo>
                    <a:pt x="0" y="0"/>
                  </a:lnTo>
                  <a:lnTo>
                    <a:pt x="0" y="836675"/>
                  </a:lnTo>
                  <a:lnTo>
                    <a:pt x="2410968" y="836675"/>
                  </a:lnTo>
                  <a:lnTo>
                    <a:pt x="2410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3031" y="6021323"/>
              <a:ext cx="2411095" cy="836930"/>
            </a:xfrm>
            <a:custGeom>
              <a:avLst/>
              <a:gdLst/>
              <a:ahLst/>
              <a:cxnLst/>
              <a:rect l="l" t="t" r="r" b="b"/>
              <a:pathLst>
                <a:path w="2411095" h="836929">
                  <a:moveTo>
                    <a:pt x="0" y="836675"/>
                  </a:moveTo>
                  <a:lnTo>
                    <a:pt x="2410968" y="836675"/>
                  </a:lnTo>
                  <a:lnTo>
                    <a:pt x="2410968" y="0"/>
                  </a:lnTo>
                  <a:lnTo>
                    <a:pt x="0" y="0"/>
                  </a:lnTo>
                  <a:lnTo>
                    <a:pt x="0" y="8366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71837" y="760285"/>
            <a:ext cx="2420620" cy="846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</a:pPr>
            <a:r>
              <a:rPr sz="2400" b="1" spc="-10" dirty="0">
                <a:solidFill>
                  <a:srgbClr val="006666"/>
                </a:solidFill>
                <a:latin typeface="Tahoma"/>
                <a:cs typeface="Tahoma"/>
              </a:rPr>
              <a:t>utero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22301" y="903541"/>
            <a:ext cx="2422525" cy="846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1920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960"/>
              </a:spcBef>
            </a:pPr>
            <a:r>
              <a:rPr sz="2400" b="1" spc="-20" dirty="0">
                <a:solidFill>
                  <a:srgbClr val="006666"/>
                </a:solidFill>
                <a:latin typeface="Tahoma"/>
                <a:cs typeface="Tahoma"/>
              </a:rPr>
              <a:t>tuba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5453" y="4937569"/>
            <a:ext cx="2422525" cy="846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1285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955"/>
              </a:spcBef>
            </a:pPr>
            <a:r>
              <a:rPr sz="2400" b="1" spc="-10" dirty="0">
                <a:solidFill>
                  <a:srgbClr val="004E4B"/>
                </a:solidFill>
                <a:latin typeface="Tahoma"/>
                <a:cs typeface="Tahoma"/>
              </a:rPr>
              <a:t>ovaio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364" y="554736"/>
            <a:ext cx="1829562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9248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tube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5656" y="1895855"/>
            <a:ext cx="7933690" cy="4216400"/>
            <a:chOff x="295656" y="1895855"/>
            <a:chExt cx="7933690" cy="4216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895855"/>
              <a:ext cx="7552182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2695955"/>
              <a:ext cx="535698" cy="558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7" y="2481072"/>
              <a:ext cx="4213098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3281172"/>
              <a:ext cx="535698" cy="5585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047" y="3066288"/>
              <a:ext cx="1629918" cy="899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3866388"/>
              <a:ext cx="535698" cy="558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047" y="3651504"/>
              <a:ext cx="2058162" cy="899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2" y="4451604"/>
              <a:ext cx="535698" cy="558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047" y="4236720"/>
              <a:ext cx="7463790" cy="8999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556" y="4724400"/>
              <a:ext cx="6808470" cy="8999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556" y="5212079"/>
              <a:ext cx="5543550" cy="8999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5940" y="1915258"/>
            <a:ext cx="7297420" cy="39274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Divise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schematicamente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segmenti:</a:t>
            </a:r>
            <a:endParaRPr sz="3200">
              <a:latin typeface="Tahoma"/>
              <a:cs typeface="Tahoma"/>
            </a:endParaRPr>
          </a:p>
          <a:p>
            <a:pPr marL="481965" indent="-469900">
              <a:lnSpc>
                <a:spcPct val="100000"/>
              </a:lnSpc>
              <a:spcBef>
                <a:spcPts val="765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481965" algn="l"/>
                <a:tab pos="482600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porzione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interstiziale</a:t>
            </a:r>
            <a:endParaRPr sz="3200">
              <a:latin typeface="Tahoma"/>
              <a:cs typeface="Tahoma"/>
            </a:endParaRPr>
          </a:p>
          <a:p>
            <a:pPr marL="481965" indent="-469900">
              <a:lnSpc>
                <a:spcPct val="100000"/>
              </a:lnSpc>
              <a:spcBef>
                <a:spcPts val="77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481965" algn="l"/>
                <a:tab pos="482600" algn="l"/>
              </a:tabLst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istmo,</a:t>
            </a:r>
            <a:endParaRPr sz="3200">
              <a:latin typeface="Tahoma"/>
              <a:cs typeface="Tahoma"/>
            </a:endParaRPr>
          </a:p>
          <a:p>
            <a:pPr marL="481965" indent="-469900">
              <a:lnSpc>
                <a:spcPct val="100000"/>
              </a:lnSpc>
              <a:spcBef>
                <a:spcPts val="77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481965" algn="l"/>
                <a:tab pos="482600" algn="l"/>
              </a:tabLst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ampolla,</a:t>
            </a:r>
            <a:endParaRPr sz="32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481965" algn="l"/>
                <a:tab pos="48260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infundibolo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(porzione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terminale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cui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originano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processi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digitiformi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che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circondano</a:t>
            </a:r>
            <a:r>
              <a:rPr sz="3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l’orifizio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tubarico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554736"/>
            <a:ext cx="20246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8276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ovaie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3191" y="1895855"/>
            <a:ext cx="8090534" cy="3533775"/>
            <a:chOff x="393191" y="1895855"/>
            <a:chExt cx="8090534" cy="35337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9212" y="1895855"/>
              <a:ext cx="3492246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1" y="2695955"/>
              <a:ext cx="535698" cy="558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" y="2481072"/>
              <a:ext cx="7844790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5" y="2968752"/>
              <a:ext cx="3678174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191" y="3768851"/>
              <a:ext cx="535698" cy="558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55" y="3553967"/>
              <a:ext cx="6144006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555" y="4041648"/>
              <a:ext cx="7796022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555" y="4529327"/>
              <a:ext cx="5106162" cy="89992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940" y="1915258"/>
            <a:ext cx="7552690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5651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gonadi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femminili</a:t>
            </a:r>
            <a:endParaRPr sz="32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organi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della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riproduzione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(danno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origine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alla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cellula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uovo)</a:t>
            </a:r>
            <a:endParaRPr sz="3200">
              <a:latin typeface="Tahoma"/>
              <a:cs typeface="Tahoma"/>
            </a:endParaRPr>
          </a:p>
          <a:p>
            <a:pPr marL="355600" marR="54610" indent="-343535">
              <a:lnSpc>
                <a:spcPct val="100000"/>
              </a:lnSpc>
              <a:spcBef>
                <a:spcPts val="770"/>
              </a:spcBef>
              <a:buClr>
                <a:srgbClr val="B97B3D"/>
              </a:buClr>
              <a:buSzPct val="64062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funzione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endocrina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producendo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steroidi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sessuali</a:t>
            </a:r>
            <a:r>
              <a:rPr sz="32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(estrogeni,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progesterone,</a:t>
            </a:r>
            <a:r>
              <a:rPr sz="3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androgeni)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6828" y="554736"/>
            <a:ext cx="20246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28276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ovaie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95656" y="1895855"/>
            <a:ext cx="8387715" cy="3630929"/>
            <a:chOff x="295656" y="1895855"/>
            <a:chExt cx="8387715" cy="36309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56" y="1895855"/>
              <a:ext cx="8387333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" y="2383536"/>
              <a:ext cx="767410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656" y="2968752"/>
              <a:ext cx="6340602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56" y="3553967"/>
              <a:ext cx="6204966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656" y="4139183"/>
              <a:ext cx="2576322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7816" y="4139183"/>
              <a:ext cx="681990" cy="8999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5644" y="4139183"/>
              <a:ext cx="2833878" cy="8999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5359" y="4139183"/>
              <a:ext cx="681989" cy="8999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3188" y="4139183"/>
              <a:ext cx="3013710" cy="8999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2736" y="4139183"/>
              <a:ext cx="681990" cy="8999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556" y="4626863"/>
              <a:ext cx="3903726" cy="89992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11" rIns="0" bIns="0" rtlCol="0">
            <a:spAutoFit/>
          </a:bodyPr>
          <a:lstStyle/>
          <a:p>
            <a:pPr marL="583565" marR="5080" indent="-343535">
              <a:lnSpc>
                <a:spcPct val="100000"/>
              </a:lnSpc>
              <a:spcBef>
                <a:spcPts val="105"/>
              </a:spcBef>
            </a:pPr>
            <a:r>
              <a:rPr dirty="0"/>
              <a:t>Hanno</a:t>
            </a:r>
            <a:r>
              <a:rPr spc="-15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dirty="0"/>
              <a:t>forma</a:t>
            </a:r>
            <a:r>
              <a:rPr spc="-15" dirty="0"/>
              <a:t> </a:t>
            </a:r>
            <a:r>
              <a:rPr dirty="0"/>
              <a:t>di una</a:t>
            </a:r>
            <a:r>
              <a:rPr spc="-5" dirty="0"/>
              <a:t> </a:t>
            </a:r>
            <a:r>
              <a:rPr dirty="0"/>
              <a:t>mandorla</a:t>
            </a:r>
            <a:r>
              <a:rPr spc="-25" dirty="0"/>
              <a:t> </a:t>
            </a:r>
            <a:r>
              <a:rPr dirty="0"/>
              <a:t>,</a:t>
            </a:r>
            <a:r>
              <a:rPr spc="-5" dirty="0"/>
              <a:t> </a:t>
            </a:r>
            <a:r>
              <a:rPr dirty="0"/>
              <a:t>di </a:t>
            </a:r>
            <a:r>
              <a:rPr spc="-10" dirty="0"/>
              <a:t>colore </a:t>
            </a:r>
            <a:r>
              <a:rPr dirty="0"/>
              <a:t>bianco</a:t>
            </a:r>
            <a:r>
              <a:rPr spc="-25" dirty="0"/>
              <a:t> </a:t>
            </a:r>
            <a:r>
              <a:rPr dirty="0"/>
              <a:t>roseo,</a:t>
            </a:r>
            <a:r>
              <a:rPr spc="-25" dirty="0"/>
              <a:t> </a:t>
            </a:r>
            <a:r>
              <a:rPr dirty="0"/>
              <a:t>superficie</a:t>
            </a:r>
            <a:r>
              <a:rPr spc="-10" dirty="0"/>
              <a:t> mammellonata.</a:t>
            </a:r>
          </a:p>
          <a:p>
            <a:pPr marL="240665" marR="1924685">
              <a:lnSpc>
                <a:spcPct val="120000"/>
              </a:lnSpc>
            </a:pPr>
            <a:r>
              <a:rPr dirty="0"/>
              <a:t>Si</a:t>
            </a:r>
            <a:r>
              <a:rPr spc="-10" dirty="0"/>
              <a:t> </a:t>
            </a:r>
            <a:r>
              <a:rPr dirty="0"/>
              <a:t>trovano</a:t>
            </a:r>
            <a:r>
              <a:rPr spc="-5" dirty="0"/>
              <a:t> </a:t>
            </a:r>
            <a:r>
              <a:rPr dirty="0"/>
              <a:t>nel</a:t>
            </a:r>
            <a:r>
              <a:rPr spc="-5" dirty="0"/>
              <a:t> </a:t>
            </a:r>
            <a:r>
              <a:rPr dirty="0"/>
              <a:t>cavo</a:t>
            </a:r>
            <a:r>
              <a:rPr spc="-20" dirty="0"/>
              <a:t> </a:t>
            </a:r>
            <a:r>
              <a:rPr spc="-10" dirty="0"/>
              <a:t>retrouterino. </a:t>
            </a:r>
            <a:r>
              <a:rPr dirty="0"/>
              <a:t>Mezzi</a:t>
            </a:r>
            <a:r>
              <a:rPr spc="-35" dirty="0"/>
              <a:t> </a:t>
            </a:r>
            <a:r>
              <a:rPr dirty="0"/>
              <a:t>di</a:t>
            </a:r>
            <a:r>
              <a:rPr spc="-5" dirty="0"/>
              <a:t> </a:t>
            </a:r>
            <a:r>
              <a:rPr dirty="0"/>
              <a:t>fissazione:</a:t>
            </a:r>
            <a:r>
              <a:rPr spc="-5" dirty="0"/>
              <a:t> </a:t>
            </a:r>
            <a:r>
              <a:rPr dirty="0"/>
              <a:t>4</a:t>
            </a:r>
            <a:r>
              <a:rPr spc="-5" dirty="0"/>
              <a:t> </a:t>
            </a:r>
            <a:r>
              <a:rPr spc="-10" dirty="0"/>
              <a:t>legamenti</a:t>
            </a:r>
          </a:p>
          <a:p>
            <a:pPr marL="583565" marR="464184" indent="-343535">
              <a:lnSpc>
                <a:spcPct val="100000"/>
              </a:lnSpc>
              <a:spcBef>
                <a:spcPts val="770"/>
              </a:spcBef>
            </a:pPr>
            <a:r>
              <a:rPr dirty="0"/>
              <a:t>Infundibolo-pelvico,</a:t>
            </a:r>
            <a:r>
              <a:rPr spc="30" dirty="0"/>
              <a:t> </a:t>
            </a:r>
            <a:r>
              <a:rPr spc="-10" dirty="0"/>
              <a:t>tubo-</a:t>
            </a:r>
            <a:r>
              <a:rPr dirty="0"/>
              <a:t>ovarico,</a:t>
            </a:r>
            <a:r>
              <a:rPr spc="5" dirty="0"/>
              <a:t> </a:t>
            </a:r>
            <a:r>
              <a:rPr spc="-10" dirty="0"/>
              <a:t>utero- </a:t>
            </a:r>
            <a:r>
              <a:rPr dirty="0"/>
              <a:t>ovarico,</a:t>
            </a:r>
            <a:r>
              <a:rPr spc="-30" dirty="0"/>
              <a:t> </a:t>
            </a:r>
            <a:r>
              <a:rPr spc="-10" dirty="0"/>
              <a:t>mesovario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5227" y="719327"/>
            <a:ext cx="4767833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999" rIns="0" bIns="0" rtlCol="0">
            <a:spAutoFit/>
          </a:bodyPr>
          <a:lstStyle/>
          <a:p>
            <a:pPr marL="1455420">
              <a:lnSpc>
                <a:spcPct val="100000"/>
              </a:lnSpc>
              <a:spcBef>
                <a:spcPts val="105"/>
              </a:spcBef>
            </a:pPr>
            <a:r>
              <a:rPr dirty="0"/>
              <a:t>Monte</a:t>
            </a:r>
            <a:r>
              <a:rPr spc="-5" dirty="0"/>
              <a:t> </a:t>
            </a:r>
            <a:r>
              <a:rPr dirty="0"/>
              <a:t>di</a:t>
            </a:r>
            <a:r>
              <a:rPr spc="-15" dirty="0"/>
              <a:t> </a:t>
            </a:r>
            <a:r>
              <a:rPr spc="-10" dirty="0"/>
              <a:t>Venere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4736" y="2048255"/>
            <a:ext cx="7971790" cy="3046095"/>
            <a:chOff x="554736" y="2048255"/>
            <a:chExt cx="7971790" cy="30460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6" y="2048255"/>
              <a:ext cx="7971282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2436" y="2535936"/>
              <a:ext cx="6675881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8040" y="3023616"/>
              <a:ext cx="2346198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6419" y="3608831"/>
              <a:ext cx="5407913" cy="899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9696" y="4194048"/>
              <a:ext cx="4676394" cy="89992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95629" y="2164207"/>
            <a:ext cx="734250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cuscinetto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grasso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spessore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variabile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rapporto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allo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stato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nutritivo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soggetto.</a:t>
            </a:r>
            <a:endParaRPr sz="3200">
              <a:latin typeface="Tahoma"/>
              <a:cs typeface="Tahoma"/>
            </a:endParaRPr>
          </a:p>
          <a:p>
            <a:pPr marL="1294130" marR="1293495" algn="ctr">
              <a:lnSpc>
                <a:spcPts val="461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subito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sopra</a:t>
            </a:r>
            <a:r>
              <a:rPr sz="3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sinfisi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pubica.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ricoperto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cute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peli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6863080"/>
            <a:chOff x="-4762" y="0"/>
            <a:chExt cx="9153525" cy="6863080"/>
          </a:xfrm>
        </p:grpSpPr>
        <p:sp>
          <p:nvSpPr>
            <p:cNvPr id="3" name="object 3"/>
            <p:cNvSpPr/>
            <p:nvPr/>
          </p:nvSpPr>
          <p:spPr>
            <a:xfrm>
              <a:off x="0" y="5876544"/>
              <a:ext cx="9144000" cy="981710"/>
            </a:xfrm>
            <a:custGeom>
              <a:avLst/>
              <a:gdLst/>
              <a:ahLst/>
              <a:cxnLst/>
              <a:rect l="l" t="t" r="r" b="b"/>
              <a:pathLst>
                <a:path w="9144000" h="981709">
                  <a:moveTo>
                    <a:pt x="9144000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9144000" y="9814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876544"/>
              <a:ext cx="9144000" cy="981710"/>
            </a:xfrm>
            <a:custGeom>
              <a:avLst/>
              <a:gdLst/>
              <a:ahLst/>
              <a:cxnLst/>
              <a:rect l="l" t="t" r="r" b="b"/>
              <a:pathLst>
                <a:path w="9144000" h="981709">
                  <a:moveTo>
                    <a:pt x="0" y="981455"/>
                  </a:moveTo>
                  <a:lnTo>
                    <a:pt x="9144000" y="9814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876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367" y="684276"/>
            <a:ext cx="4053078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312" rIns="0" bIns="0" rtlCol="0">
            <a:spAutoFit/>
          </a:bodyPr>
          <a:lstStyle/>
          <a:p>
            <a:pPr marL="1814195">
              <a:lnSpc>
                <a:spcPct val="100000"/>
              </a:lnSpc>
              <a:spcBef>
                <a:spcPts val="105"/>
              </a:spcBef>
            </a:pPr>
            <a:r>
              <a:rPr dirty="0"/>
              <a:t>Grandi</a:t>
            </a:r>
            <a:r>
              <a:rPr spc="-30" dirty="0"/>
              <a:t> </a:t>
            </a:r>
            <a:r>
              <a:rPr spc="-10" dirty="0"/>
              <a:t>labbra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056" y="1975104"/>
            <a:ext cx="9077325" cy="3338829"/>
            <a:chOff x="67056" y="1975104"/>
            <a:chExt cx="9077325" cy="33388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12" y="1975104"/>
              <a:ext cx="8725662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47" y="2462784"/>
              <a:ext cx="860679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2950464"/>
              <a:ext cx="9022079" cy="8999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28" y="3438144"/>
              <a:ext cx="8996171" cy="899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056" y="3925824"/>
              <a:ext cx="9076943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6016" y="4413504"/>
              <a:ext cx="2818637" cy="89992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2454" rIns="0" bIns="0" rtlCol="0">
            <a:spAutoFit/>
          </a:bodyPr>
          <a:lstStyle/>
          <a:p>
            <a:pPr marL="10160" marR="5080" indent="635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Due</a:t>
            </a:r>
            <a:r>
              <a:rPr spc="-15" dirty="0"/>
              <a:t> </a:t>
            </a:r>
            <a:r>
              <a:rPr dirty="0"/>
              <a:t>pliche</a:t>
            </a:r>
            <a:r>
              <a:rPr spc="-10" dirty="0"/>
              <a:t> </a:t>
            </a:r>
            <a:r>
              <a:rPr dirty="0"/>
              <a:t>situate</a:t>
            </a:r>
            <a:r>
              <a:rPr spc="-15" dirty="0"/>
              <a:t> </a:t>
            </a:r>
            <a:r>
              <a:rPr dirty="0"/>
              <a:t>ai</a:t>
            </a:r>
            <a:r>
              <a:rPr spc="-10" dirty="0"/>
              <a:t> </a:t>
            </a:r>
            <a:r>
              <a:rPr dirty="0"/>
              <a:t>lati</a:t>
            </a:r>
            <a:r>
              <a:rPr spc="-5" dirty="0"/>
              <a:t> </a:t>
            </a:r>
            <a:r>
              <a:rPr dirty="0"/>
              <a:t>dell’orifizio</a:t>
            </a:r>
            <a:r>
              <a:rPr spc="-15" dirty="0"/>
              <a:t> </a:t>
            </a:r>
            <a:r>
              <a:rPr spc="-10" dirty="0"/>
              <a:t>vaginale. </a:t>
            </a:r>
            <a:r>
              <a:rPr dirty="0"/>
              <a:t>Costituite</a:t>
            </a:r>
            <a:r>
              <a:rPr spc="-5" dirty="0"/>
              <a:t> </a:t>
            </a:r>
            <a:r>
              <a:rPr dirty="0"/>
              <a:t>principalmente</a:t>
            </a:r>
            <a:r>
              <a:rPr spc="-20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dirty="0"/>
              <a:t>tessuto</a:t>
            </a:r>
            <a:r>
              <a:rPr spc="-25" dirty="0"/>
              <a:t> </a:t>
            </a:r>
            <a:r>
              <a:rPr spc="-10" dirty="0"/>
              <a:t>adiposo </a:t>
            </a:r>
            <a:r>
              <a:rPr dirty="0"/>
              <a:t>ricoperto</a:t>
            </a:r>
            <a:r>
              <a:rPr spc="-10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cute</a:t>
            </a:r>
            <a:r>
              <a:rPr spc="-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peli.</a:t>
            </a:r>
            <a:r>
              <a:rPr spc="-5" dirty="0"/>
              <a:t> </a:t>
            </a:r>
            <a:r>
              <a:rPr dirty="0"/>
              <a:t>Discendono</a:t>
            </a:r>
            <a:r>
              <a:rPr spc="-10" dirty="0"/>
              <a:t> </a:t>
            </a:r>
            <a:r>
              <a:rPr dirty="0"/>
              <a:t>dal</a:t>
            </a:r>
            <a:r>
              <a:rPr spc="-15" dirty="0"/>
              <a:t> </a:t>
            </a:r>
            <a:r>
              <a:rPr spc="-10" dirty="0"/>
              <a:t>monte </a:t>
            </a:r>
            <a:r>
              <a:rPr dirty="0"/>
              <a:t>di</a:t>
            </a:r>
            <a:r>
              <a:rPr spc="-30" dirty="0"/>
              <a:t> </a:t>
            </a:r>
            <a:r>
              <a:rPr dirty="0"/>
              <a:t>Venere,</a:t>
            </a:r>
            <a:r>
              <a:rPr spc="-30" dirty="0"/>
              <a:t> </a:t>
            </a:r>
            <a:r>
              <a:rPr dirty="0"/>
              <a:t>dalla</a:t>
            </a:r>
            <a:r>
              <a:rPr spc="-20" dirty="0"/>
              <a:t> </a:t>
            </a:r>
            <a:r>
              <a:rPr dirty="0"/>
              <a:t>commissura</a:t>
            </a:r>
            <a:r>
              <a:rPr spc="-40" dirty="0"/>
              <a:t> </a:t>
            </a:r>
            <a:r>
              <a:rPr dirty="0"/>
              <a:t>vulvare</a:t>
            </a:r>
            <a:r>
              <a:rPr spc="-15" dirty="0"/>
              <a:t> </a:t>
            </a:r>
            <a:r>
              <a:rPr spc="-10" dirty="0"/>
              <a:t>anteriore, </a:t>
            </a:r>
            <a:r>
              <a:rPr dirty="0"/>
              <a:t>per</a:t>
            </a:r>
            <a:r>
              <a:rPr spc="-30" dirty="0"/>
              <a:t> </a:t>
            </a:r>
            <a:r>
              <a:rPr dirty="0"/>
              <a:t>riunirsi</a:t>
            </a:r>
            <a:r>
              <a:rPr spc="-15" dirty="0"/>
              <a:t> </a:t>
            </a:r>
            <a:r>
              <a:rPr dirty="0"/>
              <a:t>nella</a:t>
            </a:r>
            <a:r>
              <a:rPr spc="-15" dirty="0"/>
              <a:t> </a:t>
            </a:r>
            <a:r>
              <a:rPr dirty="0"/>
              <a:t>commissura</a:t>
            </a:r>
            <a:r>
              <a:rPr spc="-45" dirty="0"/>
              <a:t> </a:t>
            </a:r>
            <a:r>
              <a:rPr dirty="0"/>
              <a:t>vulvare</a:t>
            </a:r>
            <a:r>
              <a:rPr spc="-15" dirty="0"/>
              <a:t> </a:t>
            </a:r>
            <a:r>
              <a:rPr spc="-10" dirty="0"/>
              <a:t>posteriore </a:t>
            </a:r>
            <a:r>
              <a:rPr dirty="0"/>
              <a:t>o </a:t>
            </a:r>
            <a:r>
              <a:rPr spc="-10" dirty="0"/>
              <a:t>“forchetta”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4411" y="359663"/>
            <a:ext cx="4110990" cy="12291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985">
              <a:lnSpc>
                <a:spcPct val="100000"/>
              </a:lnSpc>
              <a:spcBef>
                <a:spcPts val="105"/>
              </a:spcBef>
            </a:pPr>
            <a:r>
              <a:rPr dirty="0"/>
              <a:t>Piccole</a:t>
            </a:r>
            <a:r>
              <a:rPr spc="-70" dirty="0"/>
              <a:t> </a:t>
            </a:r>
            <a:r>
              <a:rPr spc="-10" dirty="0"/>
              <a:t>labbra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51916" y="1539239"/>
            <a:ext cx="7482205" cy="3457575"/>
            <a:chOff x="851916" y="1539239"/>
            <a:chExt cx="7482205" cy="34575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528" y="1539239"/>
              <a:ext cx="68328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916" y="1868423"/>
              <a:ext cx="7482078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4292" y="2197607"/>
              <a:ext cx="594436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752" y="2599943"/>
              <a:ext cx="7058406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472" y="2929127"/>
              <a:ext cx="6968490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3856" y="3258311"/>
              <a:ext cx="7017258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2704" y="3587495"/>
              <a:ext cx="5447538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7592" y="3989832"/>
              <a:ext cx="6666738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9895" y="4319016"/>
              <a:ext cx="1611629" cy="67741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30020" y="1624076"/>
            <a:ext cx="7011034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Due pliche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poste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all’interno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delle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grandi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labbra.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2595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Costituite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cute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rosea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bruna,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liscia,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priva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peli,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dotata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ghiandole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sebacee 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sudoripare</a:t>
            </a:r>
            <a:endParaRPr sz="2400">
              <a:latin typeface="Tahoma"/>
              <a:cs typeface="Tahoma"/>
            </a:endParaRPr>
          </a:p>
          <a:p>
            <a:pPr marL="224154" marR="219710" algn="ctr">
              <a:lnSpc>
                <a:spcPct val="90000"/>
              </a:lnSpc>
              <a:spcBef>
                <a:spcPts val="575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All’estremità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superiore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sdoppiano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due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pliche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secondarie, contornano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clitoride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saldano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formare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anteriormente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prepuzio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clitoride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posteriormente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frenulo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clitoride.</a:t>
            </a:r>
            <a:endParaRPr sz="2400">
              <a:latin typeface="Tahoma"/>
              <a:cs typeface="Tahoma"/>
            </a:endParaRPr>
          </a:p>
          <a:p>
            <a:pPr marL="93345" algn="ctr">
              <a:lnSpc>
                <a:spcPts val="2735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All’estremità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inferiore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uniscono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formare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2735"/>
              </a:lnSpc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forchetta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635" y="755904"/>
            <a:ext cx="2663190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244" rIns="0" bIns="0" rtlCol="0">
            <a:spAutoFit/>
          </a:bodyPr>
          <a:lstStyle/>
          <a:p>
            <a:pPr marL="24345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clitoride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81683" y="2407920"/>
            <a:ext cx="6796405" cy="1875789"/>
            <a:chOff x="1281683" y="2407920"/>
            <a:chExt cx="6796405" cy="18757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1683" y="2407920"/>
              <a:ext cx="6796278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8631" y="2895600"/>
              <a:ext cx="5342382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60" y="3383280"/>
              <a:ext cx="2405634" cy="8999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22602" y="2522677"/>
            <a:ext cx="616013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Formato</a:t>
            </a:r>
            <a:r>
              <a:rPr sz="3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corpo</a:t>
            </a:r>
            <a:r>
              <a:rPr sz="3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glande.</a:t>
            </a:r>
            <a:endParaRPr sz="32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E’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l’organo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dell’eccitazione</a:t>
            </a:r>
            <a:endParaRPr sz="32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femminile.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7667" y="554736"/>
            <a:ext cx="2908554" cy="12291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441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vestibolo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2544" y="1830323"/>
            <a:ext cx="8484870" cy="3338829"/>
            <a:chOff x="542544" y="1830323"/>
            <a:chExt cx="8484870" cy="33388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" y="1830323"/>
              <a:ext cx="7291578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44" y="2318003"/>
              <a:ext cx="848487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2805683"/>
              <a:ext cx="8242554" cy="8999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448" y="3293363"/>
              <a:ext cx="7735061" cy="899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500" y="3781044"/>
              <a:ext cx="7663433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6244" y="4268723"/>
              <a:ext cx="2490978" cy="89992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349174" y="1577408"/>
            <a:ext cx="8528710" cy="3356469"/>
          </a:xfrm>
          <a:prstGeom prst="rect">
            <a:avLst/>
          </a:prstGeom>
        </p:spPr>
        <p:txBody>
          <a:bodyPr vert="horz" wrap="square" lIns="0" tIns="397928" rIns="0" bIns="0" rtlCol="0">
            <a:spAutoFit/>
          </a:bodyPr>
          <a:lstStyle/>
          <a:p>
            <a:pPr marL="487680" marR="5080" indent="424815">
              <a:lnSpc>
                <a:spcPct val="100000"/>
              </a:lnSpc>
              <a:spcBef>
                <a:spcPts val="105"/>
              </a:spcBef>
            </a:pPr>
            <a:r>
              <a:rPr dirty="0"/>
              <a:t>Piccola</a:t>
            </a:r>
            <a:r>
              <a:rPr spc="-45" dirty="0"/>
              <a:t> </a:t>
            </a:r>
            <a:r>
              <a:rPr dirty="0"/>
              <a:t>regione</a:t>
            </a:r>
            <a:r>
              <a:rPr spc="-20" dirty="0"/>
              <a:t> </a:t>
            </a:r>
            <a:r>
              <a:rPr dirty="0"/>
              <a:t>triangolare</a:t>
            </a:r>
            <a:r>
              <a:rPr spc="-20" dirty="0"/>
              <a:t> </a:t>
            </a:r>
            <a:r>
              <a:rPr spc="-10" dirty="0"/>
              <a:t>delimitata </a:t>
            </a:r>
            <a:r>
              <a:rPr dirty="0"/>
              <a:t>lateralmente</a:t>
            </a:r>
            <a:r>
              <a:rPr spc="-20" dirty="0"/>
              <a:t> </a:t>
            </a:r>
            <a:r>
              <a:rPr dirty="0"/>
              <a:t>dalle</a:t>
            </a:r>
            <a:r>
              <a:rPr spc="-5" dirty="0"/>
              <a:t> </a:t>
            </a:r>
            <a:r>
              <a:rPr dirty="0"/>
              <a:t>piccole</a:t>
            </a:r>
            <a:r>
              <a:rPr spc="-5" dirty="0"/>
              <a:t> </a:t>
            </a:r>
            <a:r>
              <a:rPr dirty="0"/>
              <a:t>labbra,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alto</a:t>
            </a:r>
            <a:r>
              <a:rPr spc="-5" dirty="0"/>
              <a:t> </a:t>
            </a:r>
            <a:r>
              <a:rPr spc="-25" dirty="0"/>
              <a:t>dal </a:t>
            </a:r>
            <a:r>
              <a:rPr lang="it-IT" spc="-25" dirty="0"/>
              <a:t>       </a:t>
            </a:r>
            <a:r>
              <a:rPr dirty="0" err="1"/>
              <a:t>clitoride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basso</a:t>
            </a:r>
            <a:r>
              <a:rPr spc="-20" dirty="0"/>
              <a:t> </a:t>
            </a:r>
            <a:r>
              <a:rPr dirty="0"/>
              <a:t>dall’orifizio</a:t>
            </a:r>
            <a:r>
              <a:rPr spc="-10" dirty="0"/>
              <a:t> </a:t>
            </a:r>
            <a:r>
              <a:rPr dirty="0"/>
              <a:t>esterno</a:t>
            </a:r>
            <a:r>
              <a:rPr spc="-10" dirty="0"/>
              <a:t> della</a:t>
            </a:r>
          </a:p>
          <a:p>
            <a:pPr marL="657225" marR="38036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vagina.</a:t>
            </a:r>
            <a:r>
              <a:rPr spc="-4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esso:</a:t>
            </a:r>
            <a:r>
              <a:rPr spc="-25" dirty="0"/>
              <a:t> </a:t>
            </a:r>
            <a:r>
              <a:rPr dirty="0"/>
              <a:t>meato</a:t>
            </a:r>
            <a:r>
              <a:rPr spc="-20" dirty="0"/>
              <a:t> </a:t>
            </a:r>
            <a:r>
              <a:rPr dirty="0"/>
              <a:t>uretrale,</a:t>
            </a:r>
            <a:r>
              <a:rPr spc="-15" dirty="0"/>
              <a:t> </a:t>
            </a:r>
            <a:r>
              <a:rPr spc="-10" dirty="0"/>
              <a:t>orifizio </a:t>
            </a:r>
            <a:r>
              <a:rPr dirty="0"/>
              <a:t>vaginale</a:t>
            </a:r>
            <a:r>
              <a:rPr spc="-30" dirty="0"/>
              <a:t> </a:t>
            </a:r>
            <a:r>
              <a:rPr dirty="0"/>
              <a:t>esterno</a:t>
            </a:r>
            <a:r>
              <a:rPr spc="-15" dirty="0"/>
              <a:t> </a:t>
            </a:r>
            <a:r>
              <a:rPr dirty="0"/>
              <a:t>(coperto</a:t>
            </a:r>
            <a:r>
              <a:rPr spc="-15" dirty="0"/>
              <a:t> </a:t>
            </a:r>
            <a:r>
              <a:rPr dirty="0"/>
              <a:t>nella</a:t>
            </a:r>
            <a:r>
              <a:rPr spc="-15" dirty="0"/>
              <a:t> </a:t>
            </a:r>
            <a:r>
              <a:rPr spc="-10" dirty="0"/>
              <a:t>vergine dall’imene)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538</Words>
  <Application>Microsoft Office PowerPoint</Application>
  <PresentationFormat>Presentazione su schermo (4:3)</PresentationFormat>
  <Paragraphs>84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Tahoma</vt:lpstr>
      <vt:lpstr>Times New Roman</vt:lpstr>
      <vt:lpstr>Wingdings</vt:lpstr>
      <vt:lpstr>Office Theme</vt:lpstr>
      <vt:lpstr>Presentazione standard di PowerPoint</vt:lpstr>
      <vt:lpstr>Apparato genitale femminile</vt:lpstr>
      <vt:lpstr>Monte di Venere</vt:lpstr>
      <vt:lpstr>Presentazione standard di PowerPoint</vt:lpstr>
      <vt:lpstr>Grandi labbra</vt:lpstr>
      <vt:lpstr>Presentazione standard di PowerPoint</vt:lpstr>
      <vt:lpstr>Piccole labbra</vt:lpstr>
      <vt:lpstr>clitoride</vt:lpstr>
      <vt:lpstr>vestibolo</vt:lpstr>
      <vt:lpstr>vagina</vt:lpstr>
      <vt:lpstr>vagina</vt:lpstr>
      <vt:lpstr>Presentazione standard di PowerPoint</vt:lpstr>
      <vt:lpstr>utero</vt:lpstr>
      <vt:lpstr>Presentazione standard di PowerPoint</vt:lpstr>
      <vt:lpstr>utero</vt:lpstr>
      <vt:lpstr>Presentazione standard di PowerPoint</vt:lpstr>
      <vt:lpstr>Presentazione standard di PowerPoint</vt:lpstr>
      <vt:lpstr>Presentazione standard di PowerPoint</vt:lpstr>
      <vt:lpstr>Annessi uterini</vt:lpstr>
      <vt:lpstr>tube</vt:lpstr>
      <vt:lpstr>tuba</vt:lpstr>
      <vt:lpstr>tube</vt:lpstr>
      <vt:lpstr>ovaie</vt:lpstr>
      <vt:lpstr>ovaie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apparato genitale femminile</dc:title>
  <dc:creator>D</dc:creator>
  <cp:lastModifiedBy>Franco</cp:lastModifiedBy>
  <cp:revision>1</cp:revision>
  <dcterms:created xsi:type="dcterms:W3CDTF">2023-01-07T16:11:57Z</dcterms:created>
  <dcterms:modified xsi:type="dcterms:W3CDTF">2023-01-07T16:30:27Z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2023-01-07T00:00:00Z</vt:filetime>
  </property>
  <property fmtid="{D5CDD505-2E9C-101B-9397-08002B2CF9AE}" pid="5" name="Producer">
    <vt:lpwstr>Microsoft® PowerPoint® 2016</vt:lpwstr>
  </property>
</Properties>
</file>